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77" r:id="rId1"/>
  </p:sldMasterIdLst>
  <p:notesMasterIdLst>
    <p:notesMasterId r:id="rId17"/>
  </p:notesMasterIdLst>
  <p:handoutMasterIdLst>
    <p:handoutMasterId r:id="rId18"/>
  </p:handoutMasterIdLst>
  <p:sldIdLst>
    <p:sldId id="273" r:id="rId2"/>
    <p:sldId id="257" r:id="rId3"/>
    <p:sldId id="266" r:id="rId4"/>
    <p:sldId id="258" r:id="rId5"/>
    <p:sldId id="260" r:id="rId6"/>
    <p:sldId id="261" r:id="rId7"/>
    <p:sldId id="262" r:id="rId8"/>
    <p:sldId id="263" r:id="rId9"/>
    <p:sldId id="267" r:id="rId10"/>
    <p:sldId id="264" r:id="rId11"/>
    <p:sldId id="265" r:id="rId12"/>
    <p:sldId id="268" r:id="rId13"/>
    <p:sldId id="270" r:id="rId14"/>
    <p:sldId id="271" r:id="rId15"/>
    <p:sldId id="269" r:id="rId16"/>
  </p:sldIdLst>
  <p:sldSz cx="12188825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AEAF6"/>
    <a:srgbClr val="FDFFFD"/>
    <a:srgbClr val="FFFDF0"/>
    <a:srgbClr val="FFFEF1"/>
    <a:srgbClr val="FFFFF2"/>
    <a:srgbClr val="02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418" autoAdjust="0"/>
    <p:restoredTop sz="88046" autoAdjust="0"/>
  </p:normalViewPr>
  <p:slideViewPr>
    <p:cSldViewPr snapToGrid="0" snapToObjects="1">
      <p:cViewPr varScale="1">
        <p:scale>
          <a:sx n="126" d="100"/>
          <a:sy n="126" d="100"/>
        </p:scale>
        <p:origin x="928" y="200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08" d="100"/>
          <a:sy n="108" d="100"/>
        </p:scale>
        <p:origin x="2704" y="21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98E617-937E-FC4A-8748-C6BABACC53FE}" type="datetimeFigureOut">
              <a:rPr lang="en-US" smtClean="0"/>
              <a:t>10/4/18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BE5334-810D-C443-935F-B933F0519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48561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C1E76F-63EC-3849-B890-E56FE4AABDB1}" type="datetimeFigureOut">
              <a:rPr lang="en-US" smtClean="0"/>
              <a:t>10/4/18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2E2218-332F-2046-8919-12C975A973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1739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2E2218-332F-2046-8919-12C975A973B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7137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Answers: Bill Murray as Dr. Peter </a:t>
            </a:r>
            <a:r>
              <a:rPr lang="en-US" dirty="0" err="1"/>
              <a:t>Venkman</a:t>
            </a:r>
            <a:r>
              <a:rPr lang="en-US" dirty="0"/>
              <a:t>, Ernie Hudson as Winston </a:t>
            </a:r>
            <a:r>
              <a:rPr lang="en-US" dirty="0" err="1"/>
              <a:t>Zeddemore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2E2218-332F-2046-8919-12C975A973B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8139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 </a:t>
            </a:r>
            <a:r>
              <a:rPr lang="en-US" dirty="0" err="1"/>
              <a:t>HackerRankTest</a:t>
            </a:r>
            <a:r>
              <a:rPr lang="en-US" dirty="0"/>
              <a:t> project for Java compatibility demo</a:t>
            </a:r>
          </a:p>
          <a:p>
            <a:r>
              <a:rPr lang="en-US" dirty="0"/>
              <a:t>Use </a:t>
            </a:r>
            <a:r>
              <a:rPr lang="en-US" dirty="0" err="1"/>
              <a:t>VideoGame</a:t>
            </a:r>
            <a:r>
              <a:rPr lang="en-US" dirty="0"/>
              <a:t> source in </a:t>
            </a:r>
            <a:r>
              <a:rPr lang="en-US" dirty="0" err="1"/>
              <a:t>tasktracker</a:t>
            </a:r>
            <a:r>
              <a:rPr lang="en-US" dirty="0"/>
              <a:t> project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2E2218-332F-2046-8919-12C975A973B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1838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2E2218-332F-2046-8919-12C975A973B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3264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Are any of you still using SOAP / XML?</a:t>
            </a:r>
          </a:p>
          <a:p>
            <a:r>
              <a:rPr lang="en-US" dirty="0"/>
              <a:t>JSON serialization is coming to Kotlin. See https://</a:t>
            </a:r>
            <a:r>
              <a:rPr lang="en-US" dirty="0" err="1"/>
              <a:t>github.com</a:t>
            </a:r>
            <a:r>
              <a:rPr lang="en-US" dirty="0"/>
              <a:t>/Kotlin/</a:t>
            </a:r>
            <a:r>
              <a:rPr lang="en-US"/>
              <a:t>kotlinx.serialization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2E2218-332F-2046-8919-12C975A973B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7712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2E2218-332F-2046-8919-12C975A973B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2387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Create the database prior to presentation due to length of time required to create it on Azure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2E2218-332F-2046-8919-12C975A973B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4652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3C95BFA6-5E24-4749-9A30-9C0FB8BC8AA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30222" y="1"/>
            <a:ext cx="7244293" cy="4557713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AEEE2FB8-C0B5-914C-92A7-B27163D121C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88825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7983" y="494676"/>
            <a:ext cx="5231453" cy="2233535"/>
          </a:xfrm>
        </p:spPr>
        <p:txBody>
          <a:bodyPr anchor="b">
            <a:normAutofit/>
          </a:bodyPr>
          <a:lstStyle>
            <a:lvl1pPr algn="l">
              <a:defRPr sz="5398" b="1" spc="-15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7982" y="2728210"/>
            <a:ext cx="5501206" cy="974360"/>
          </a:xfrm>
        </p:spPr>
        <p:txBody>
          <a:bodyPr/>
          <a:lstStyle>
            <a:lvl1pPr marL="0" indent="0" algn="l">
              <a:buNone/>
              <a:defRPr sz="2399" spc="0">
                <a:solidFill>
                  <a:schemeClr val="bg1"/>
                </a:solidFill>
              </a:defRPr>
            </a:lvl1pPr>
            <a:lvl2pPr marL="457063" indent="0" algn="ctr">
              <a:buNone/>
              <a:defRPr sz="1999"/>
            </a:lvl2pPr>
            <a:lvl3pPr marL="914126" indent="0" algn="ctr">
              <a:buNone/>
              <a:defRPr sz="1799"/>
            </a:lvl3pPr>
            <a:lvl4pPr marL="1371189" indent="0" algn="ctr">
              <a:buNone/>
              <a:defRPr sz="1600"/>
            </a:lvl4pPr>
            <a:lvl5pPr marL="1828251" indent="0" algn="ctr">
              <a:buNone/>
              <a:defRPr sz="1600"/>
            </a:lvl5pPr>
            <a:lvl6pPr marL="2285314" indent="0" algn="ctr">
              <a:buNone/>
              <a:defRPr sz="1600"/>
            </a:lvl6pPr>
            <a:lvl7pPr marL="2742377" indent="0" algn="ctr">
              <a:buNone/>
              <a:defRPr sz="1600"/>
            </a:lvl7pPr>
            <a:lvl8pPr marL="3199440" indent="0" algn="ctr">
              <a:buNone/>
              <a:defRPr sz="1600"/>
            </a:lvl8pPr>
            <a:lvl9pPr marL="3656503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fld id="{8B6D21CB-B8EB-B94C-8617-A2A2F02401C9}" type="datetime1">
              <a:rPr lang="en-US" smtClean="0"/>
              <a:t>10/4/18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Dogs and Cats, Living Together: Kotlin, Spring Boot and REST on Azure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1BA3616-062B-2C4E-9D58-237C3D7BFC2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F4928C1-9142-C447-A566-8895708D85C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313962" y="5790402"/>
            <a:ext cx="2036882" cy="565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963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570" y="457200"/>
            <a:ext cx="3931213" cy="1600200"/>
          </a:xfrm>
        </p:spPr>
        <p:txBody>
          <a:bodyPr anchor="b"/>
          <a:lstStyle>
            <a:lvl1pPr>
              <a:defRPr sz="3199" b="1" spc="-150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570" y="2057400"/>
            <a:ext cx="393121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ACAD653-3B9E-FA4D-AB37-EFB9D3A7C9E4}" type="datetime1">
              <a:rPr lang="en-US" smtClean="0"/>
              <a:t>10/4/18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Dogs and Cats, Living Together: Kotlin, Spring Boot and REST on Azure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1BA3616-062B-2C4E-9D58-237C3D7BFC2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B640E90-E2AC-FC47-8C28-6FB0E38F969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639274" y="6370218"/>
            <a:ext cx="337301" cy="337389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BCDB33FC-084D-A54B-978D-2B18AB9FEF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181838" y="987426"/>
            <a:ext cx="6169005" cy="4873625"/>
          </a:xfrm>
        </p:spPr>
        <p:txBody>
          <a:bodyPr/>
          <a:lstStyle>
            <a:lvl1pPr>
              <a:buClr>
                <a:srgbClr val="FF0000"/>
              </a:buClr>
              <a:defRPr/>
            </a:lvl1pPr>
            <a:lvl2pPr marL="685594" indent="-228531">
              <a:buClr>
                <a:srgbClr val="00B0F0"/>
              </a:buClr>
              <a:buFont typeface="Arial" panose="020B0604020202020204" pitchFamily="34" charset="0"/>
              <a:buChar char="•"/>
              <a:defRPr/>
            </a:lvl2pPr>
            <a:lvl3pPr>
              <a:buClr>
                <a:srgbClr val="FFC000"/>
              </a:buClr>
              <a:defRPr/>
            </a:lvl3pPr>
            <a:lvl4pPr>
              <a:buClr>
                <a:schemeClr val="tx1">
                  <a:lumMod val="65000"/>
                  <a:lumOff val="35000"/>
                </a:schemeClr>
              </a:buClr>
              <a:defRPr/>
            </a:lvl4pPr>
            <a:lvl5pPr>
              <a:buClr>
                <a:schemeClr val="bg1">
                  <a:lumMod val="65000"/>
                </a:schemeClr>
              </a:buCl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907158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570" y="457200"/>
            <a:ext cx="3931213" cy="1600200"/>
          </a:xfrm>
        </p:spPr>
        <p:txBody>
          <a:bodyPr anchor="b"/>
          <a:lstStyle>
            <a:lvl1pPr>
              <a:defRPr sz="3199" b="1" spc="-150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1838" y="987426"/>
            <a:ext cx="6170593" cy="4873625"/>
          </a:xfrm>
        </p:spPr>
        <p:txBody>
          <a:bodyPr anchor="t"/>
          <a:lstStyle>
            <a:lvl1pPr marL="0" indent="0">
              <a:buNone/>
              <a:defRPr sz="3199"/>
            </a:lvl1pPr>
            <a:lvl2pPr marL="457063" indent="0">
              <a:buNone/>
              <a:defRPr sz="2799"/>
            </a:lvl2pPr>
            <a:lvl3pPr marL="914126" indent="0">
              <a:buNone/>
              <a:defRPr sz="2399"/>
            </a:lvl3pPr>
            <a:lvl4pPr marL="1371189" indent="0">
              <a:buNone/>
              <a:defRPr sz="1999"/>
            </a:lvl4pPr>
            <a:lvl5pPr marL="1828251" indent="0">
              <a:buNone/>
              <a:defRPr sz="1999"/>
            </a:lvl5pPr>
            <a:lvl6pPr marL="2285314" indent="0">
              <a:buNone/>
              <a:defRPr sz="1999"/>
            </a:lvl6pPr>
            <a:lvl7pPr marL="2742377" indent="0">
              <a:buNone/>
              <a:defRPr sz="1999"/>
            </a:lvl7pPr>
            <a:lvl8pPr marL="3199440" indent="0">
              <a:buNone/>
              <a:defRPr sz="1999"/>
            </a:lvl8pPr>
            <a:lvl9pPr marL="3656503" indent="0">
              <a:buNone/>
              <a:defRPr sz="1999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570" y="2057400"/>
            <a:ext cx="393121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EBB8F0D-7265-8D4D-BCB1-D73FA20720A3}" type="datetime1">
              <a:rPr lang="en-US" smtClean="0"/>
              <a:t>10/4/18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Dogs and Cats, Living Together: Kotlin, Spring Boot and REST on Azure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1BA3616-062B-2C4E-9D58-237C3D7BFC2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06E208D-BEE8-E745-87B2-8F9A22301F8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639274" y="6370218"/>
            <a:ext cx="337301" cy="337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4479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9325" y="169154"/>
            <a:ext cx="11631346" cy="654576"/>
          </a:xfrm>
        </p:spPr>
        <p:txBody>
          <a:bodyPr>
            <a:normAutofit/>
          </a:bodyPr>
          <a:lstStyle>
            <a:lvl1pPr>
              <a:defRPr sz="3600" b="1" i="0" baseline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90963" y="1460501"/>
            <a:ext cx="9034069" cy="4486429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Subtitle 2"/>
          <p:cNvSpPr>
            <a:spLocks noGrp="1"/>
          </p:cNvSpPr>
          <p:nvPr>
            <p:ph type="subTitle" idx="12" hasCustomPrompt="1"/>
          </p:nvPr>
        </p:nvSpPr>
        <p:spPr>
          <a:xfrm>
            <a:off x="289325" y="823731"/>
            <a:ext cx="11631346" cy="409421"/>
          </a:xfrm>
        </p:spPr>
        <p:txBody>
          <a:bodyPr>
            <a:normAutofit/>
          </a:bodyPr>
          <a:lstStyle>
            <a:lvl1pPr marL="0" indent="0" algn="l">
              <a:buNone/>
              <a:defRPr sz="1600" b="0" i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 </a:t>
            </a: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1251262" y="6356352"/>
            <a:ext cx="12104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971B9B-68CD-1E45-A142-60BACAC37270}" type="datetime1">
              <a:rPr lang="en-US" smtClean="0"/>
              <a:t>10/4/18</a:t>
            </a:fld>
            <a:endParaRPr lang="en-US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53350" y="6356352"/>
            <a:ext cx="777168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Dogs and Cats, Living Together: Kotlin, Spring Boot and REST on Azure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89325" y="6356352"/>
            <a:ext cx="77026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fld id="{ABCABC6B-F667-1540-8370-D056DC2C0FCE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84546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294563" y="1284923"/>
            <a:ext cx="5704370" cy="4874578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6242710" y="1284923"/>
            <a:ext cx="5728748" cy="4874577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89325" y="169154"/>
            <a:ext cx="11631346" cy="654576"/>
          </a:xfrm>
        </p:spPr>
        <p:txBody>
          <a:bodyPr>
            <a:normAutofit/>
          </a:bodyPr>
          <a:lstStyle>
            <a:lvl1pPr>
              <a:defRPr sz="3600" b="1" i="0" baseline="0">
                <a:solidFill>
                  <a:schemeClr val="tx1"/>
                </a:solidFill>
                <a:latin typeface="+mj-lt"/>
                <a:ea typeface="Tahoma" charset="0"/>
                <a:cs typeface="Tahoma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0" name="Subtitle 2"/>
          <p:cNvSpPr>
            <a:spLocks noGrp="1"/>
          </p:cNvSpPr>
          <p:nvPr>
            <p:ph type="subTitle" idx="15" hasCustomPrompt="1"/>
          </p:nvPr>
        </p:nvSpPr>
        <p:spPr>
          <a:xfrm>
            <a:off x="289325" y="823731"/>
            <a:ext cx="11631346" cy="340973"/>
          </a:xfrm>
        </p:spPr>
        <p:txBody>
          <a:bodyPr>
            <a:normAutofit/>
          </a:bodyPr>
          <a:lstStyle>
            <a:lvl1pPr marL="0" indent="0" algn="l">
              <a:buNone/>
              <a:defRPr sz="1600" b="0" i="0">
                <a:solidFill>
                  <a:schemeClr val="tx1"/>
                </a:solidFill>
                <a:latin typeface="+mn-lt"/>
                <a:ea typeface="Tahoma" charset="0"/>
                <a:cs typeface="Tahoma" charset="0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 </a:t>
            </a: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1251262" y="6356352"/>
            <a:ext cx="12104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2C8401-77CF-8A4D-BB89-1D7D2541139F}" type="datetime1">
              <a:rPr lang="en-US" smtClean="0"/>
              <a:t>10/4/18</a:t>
            </a:fld>
            <a:endParaRPr lang="en-US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53350" y="6356352"/>
            <a:ext cx="777168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Dogs and Cats, Living Together: Kotlin, Spring Boot and REST on Azure</a:t>
            </a:r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89325" y="6356352"/>
            <a:ext cx="77026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fld id="{ABCABC6B-F667-1540-8370-D056DC2C0FCE}" type="slidenum">
              <a:rPr lang="en-US" smtClean="0"/>
              <a:pPr algn="l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4563" y="1367441"/>
            <a:ext cx="5713685" cy="434519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accent6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4564" y="1924612"/>
            <a:ext cx="5703444" cy="4222188"/>
          </a:xfrm>
        </p:spPr>
        <p:txBody>
          <a:bodyPr/>
          <a:lstStyle>
            <a:lvl1pPr>
              <a:defRPr sz="1800">
                <a:solidFill>
                  <a:schemeClr val="accent6"/>
                </a:solidFill>
              </a:defRPr>
            </a:lvl1pPr>
            <a:lvl2pPr>
              <a:defRPr sz="1500">
                <a:solidFill>
                  <a:schemeClr val="accent6"/>
                </a:solidFill>
              </a:defRPr>
            </a:lvl2pPr>
            <a:lvl3pPr>
              <a:defRPr sz="1350">
                <a:solidFill>
                  <a:schemeClr val="accent6"/>
                </a:solidFill>
              </a:defRPr>
            </a:lvl3pPr>
            <a:lvl4pPr>
              <a:defRPr sz="1200">
                <a:solidFill>
                  <a:schemeClr val="accent6"/>
                </a:solidFill>
              </a:defRPr>
            </a:lvl4pPr>
            <a:lvl5pPr>
              <a:defRPr sz="1200">
                <a:solidFill>
                  <a:schemeClr val="accent6"/>
                </a:solidFill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42710" y="1367441"/>
            <a:ext cx="5728748" cy="434519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accent6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42710" y="1924612"/>
            <a:ext cx="5728748" cy="4222188"/>
          </a:xfrm>
        </p:spPr>
        <p:txBody>
          <a:bodyPr/>
          <a:lstStyle>
            <a:lvl1pPr>
              <a:defRPr sz="1800">
                <a:solidFill>
                  <a:schemeClr val="accent6"/>
                </a:solidFill>
              </a:defRPr>
            </a:lvl1pPr>
            <a:lvl2pPr>
              <a:defRPr sz="1500">
                <a:solidFill>
                  <a:schemeClr val="accent6"/>
                </a:solidFill>
              </a:defRPr>
            </a:lvl2pPr>
            <a:lvl3pPr>
              <a:defRPr sz="1350">
                <a:solidFill>
                  <a:schemeClr val="accent6"/>
                </a:solidFill>
              </a:defRPr>
            </a:lvl3pPr>
            <a:lvl4pPr>
              <a:defRPr sz="1200">
                <a:solidFill>
                  <a:schemeClr val="accent6"/>
                </a:solidFill>
              </a:defRPr>
            </a:lvl4pPr>
            <a:lvl5pPr>
              <a:defRPr sz="1200">
                <a:solidFill>
                  <a:schemeClr val="accent6"/>
                </a:solidFill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89325" y="169154"/>
            <a:ext cx="11631346" cy="654576"/>
          </a:xfrm>
        </p:spPr>
        <p:txBody>
          <a:bodyPr>
            <a:normAutofit/>
          </a:bodyPr>
          <a:lstStyle>
            <a:lvl1pPr>
              <a:defRPr sz="3600" b="1" i="0" baseline="0">
                <a:solidFill>
                  <a:schemeClr val="tx1"/>
                </a:solidFill>
                <a:latin typeface="+mj-lt"/>
                <a:ea typeface="Tahoma" charset="0"/>
                <a:cs typeface="Tahoma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2" name="Subtitle 2"/>
          <p:cNvSpPr>
            <a:spLocks noGrp="1"/>
          </p:cNvSpPr>
          <p:nvPr>
            <p:ph type="subTitle" idx="15" hasCustomPrompt="1"/>
          </p:nvPr>
        </p:nvSpPr>
        <p:spPr>
          <a:xfrm>
            <a:off x="289325" y="823731"/>
            <a:ext cx="11631346" cy="421058"/>
          </a:xfrm>
        </p:spPr>
        <p:txBody>
          <a:bodyPr>
            <a:normAutofit/>
          </a:bodyPr>
          <a:lstStyle>
            <a:lvl1pPr marL="0" indent="0" algn="l">
              <a:buNone/>
              <a:defRPr sz="1600" b="0" i="0">
                <a:solidFill>
                  <a:schemeClr val="tx1"/>
                </a:solidFill>
                <a:latin typeface="+mn-lt"/>
                <a:ea typeface="Tahoma" charset="0"/>
                <a:cs typeface="Tahoma" charset="0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 </a:t>
            </a:r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16"/>
          </p:nvPr>
        </p:nvSpPr>
        <p:spPr>
          <a:xfrm>
            <a:off x="1251262" y="6356352"/>
            <a:ext cx="12104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6AF0A2-748A-7340-8201-2914A34AECAB}" type="datetime1">
              <a:rPr lang="en-US" smtClean="0"/>
              <a:t>10/4/18</a:t>
            </a:fld>
            <a:endParaRPr lang="en-US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7"/>
          </p:nvPr>
        </p:nvSpPr>
        <p:spPr>
          <a:xfrm>
            <a:off x="2653350" y="6356352"/>
            <a:ext cx="777168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Dogs and Cats, Living Together: Kotlin, Spring Boot and REST on Azure</a:t>
            </a:r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18"/>
          </p:nvPr>
        </p:nvSpPr>
        <p:spPr>
          <a:xfrm>
            <a:off x="289325" y="6356352"/>
            <a:ext cx="77026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fld id="{ABCABC6B-F667-1540-8370-D056DC2C0FCE}" type="slidenum">
              <a:rPr lang="en-US" smtClean="0"/>
              <a:pPr algn="l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89325" y="169154"/>
            <a:ext cx="11631346" cy="654576"/>
          </a:xfrm>
        </p:spPr>
        <p:txBody>
          <a:bodyPr>
            <a:normAutofit/>
          </a:bodyPr>
          <a:lstStyle>
            <a:lvl1pPr>
              <a:defRPr sz="3600" b="1" i="0" baseline="0">
                <a:solidFill>
                  <a:schemeClr val="tx1"/>
                </a:solidFill>
                <a:latin typeface="+mj-lt"/>
                <a:ea typeface="Tahoma" charset="0"/>
                <a:cs typeface="Tahoma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7" name="Subtitle 2"/>
          <p:cNvSpPr>
            <a:spLocks noGrp="1"/>
          </p:cNvSpPr>
          <p:nvPr>
            <p:ph type="subTitle" idx="15" hasCustomPrompt="1"/>
          </p:nvPr>
        </p:nvSpPr>
        <p:spPr>
          <a:xfrm>
            <a:off x="289325" y="823731"/>
            <a:ext cx="11631346" cy="340973"/>
          </a:xfrm>
        </p:spPr>
        <p:txBody>
          <a:bodyPr>
            <a:normAutofit/>
          </a:bodyPr>
          <a:lstStyle>
            <a:lvl1pPr marL="0" indent="0" algn="l">
              <a:buNone/>
              <a:defRPr sz="1600" b="0" i="0">
                <a:solidFill>
                  <a:schemeClr val="tx1"/>
                </a:solidFill>
                <a:latin typeface="+mn-lt"/>
                <a:ea typeface="Tahoma" charset="0"/>
                <a:cs typeface="Tahoma" charset="0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 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1251262" y="6356352"/>
            <a:ext cx="12104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7DD4D8-8D83-9545-B305-719D11A9B294}" type="datetime1">
              <a:rPr lang="en-US" smtClean="0"/>
              <a:t>10/4/18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53350" y="6356352"/>
            <a:ext cx="777168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Dogs and Cats, Living Together: Kotlin, Spring Boot and REST on Azure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89325" y="6356352"/>
            <a:ext cx="77026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fld id="{ABCABC6B-F667-1540-8370-D056DC2C0FCE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56456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90963" y="1295401"/>
            <a:ext cx="9034069" cy="453722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289325" y="169154"/>
            <a:ext cx="11631346" cy="654576"/>
          </a:xfrm>
        </p:spPr>
        <p:txBody>
          <a:bodyPr>
            <a:normAutofit/>
          </a:bodyPr>
          <a:lstStyle>
            <a:lvl1pPr>
              <a:defRPr sz="3600" b="1" i="0" baseline="0">
                <a:solidFill>
                  <a:schemeClr val="tx1"/>
                </a:solidFill>
                <a:latin typeface="+mj-lt"/>
                <a:ea typeface="Tahoma" charset="0"/>
                <a:cs typeface="Tahoma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5" hasCustomPrompt="1"/>
          </p:nvPr>
        </p:nvSpPr>
        <p:spPr>
          <a:xfrm>
            <a:off x="289325" y="823731"/>
            <a:ext cx="11631346" cy="340973"/>
          </a:xfrm>
        </p:spPr>
        <p:txBody>
          <a:bodyPr>
            <a:normAutofit/>
          </a:bodyPr>
          <a:lstStyle>
            <a:lvl1pPr marL="0" indent="0" algn="l">
              <a:buNone/>
              <a:defRPr sz="1600" b="0" i="0">
                <a:solidFill>
                  <a:schemeClr val="tx1"/>
                </a:solidFill>
                <a:latin typeface="+mn-lt"/>
                <a:ea typeface="Tahoma" charset="0"/>
                <a:cs typeface="Tahoma" charset="0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 </a:t>
            </a: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1251262" y="6356352"/>
            <a:ext cx="12104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6626B9-4814-1F4E-954C-F6102B91C53B}" type="datetime1">
              <a:rPr lang="en-US" smtClean="0"/>
              <a:t>10/4/18</a:t>
            </a:fld>
            <a:endParaRPr lang="en-US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53350" y="6356352"/>
            <a:ext cx="777168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Dogs and Cats, Living Together: Kotlin, Spring Boot and REST on Azure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89325" y="6356352"/>
            <a:ext cx="77026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fld id="{ABCABC6B-F667-1540-8370-D056DC2C0FCE}" type="slidenum">
              <a:rPr lang="en-US" smtClean="0"/>
              <a:pPr algn="l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Al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7982" y="494676"/>
            <a:ext cx="10512861" cy="2233535"/>
          </a:xfrm>
        </p:spPr>
        <p:txBody>
          <a:bodyPr anchor="b">
            <a:normAutofit/>
          </a:bodyPr>
          <a:lstStyle>
            <a:lvl1pPr algn="l">
              <a:defRPr sz="5398" b="1" spc="-15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7982" y="2728210"/>
            <a:ext cx="10512861" cy="920764"/>
          </a:xfrm>
        </p:spPr>
        <p:txBody>
          <a:bodyPr/>
          <a:lstStyle>
            <a:lvl1pPr marL="0" indent="0" algn="l">
              <a:buNone/>
              <a:defRPr sz="2399" spc="0">
                <a:solidFill>
                  <a:schemeClr val="bg1"/>
                </a:solidFill>
              </a:defRPr>
            </a:lvl1pPr>
            <a:lvl2pPr marL="457063" indent="0" algn="ctr">
              <a:buNone/>
              <a:defRPr sz="1999"/>
            </a:lvl2pPr>
            <a:lvl3pPr marL="914126" indent="0" algn="ctr">
              <a:buNone/>
              <a:defRPr sz="1799"/>
            </a:lvl3pPr>
            <a:lvl4pPr marL="1371189" indent="0" algn="ctr">
              <a:buNone/>
              <a:defRPr sz="1600"/>
            </a:lvl4pPr>
            <a:lvl5pPr marL="1828251" indent="0" algn="ctr">
              <a:buNone/>
              <a:defRPr sz="1600"/>
            </a:lvl5pPr>
            <a:lvl6pPr marL="2285314" indent="0" algn="ctr">
              <a:buNone/>
              <a:defRPr sz="1600"/>
            </a:lvl6pPr>
            <a:lvl7pPr marL="2742377" indent="0" algn="ctr">
              <a:buNone/>
              <a:defRPr sz="1600"/>
            </a:lvl7pPr>
            <a:lvl8pPr marL="3199440" indent="0" algn="ctr">
              <a:buNone/>
              <a:defRPr sz="1600"/>
            </a:lvl8pPr>
            <a:lvl9pPr marL="3656503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fld id="{232EE794-DFD1-A44C-8BE8-D197742FDCE2}" type="datetime1">
              <a:rPr lang="en-US" smtClean="0"/>
              <a:t>10/4/18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Dogs and Cats, Living Together: Kotlin, Spring Boot and REST on Azure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1BA3616-062B-2C4E-9D58-237C3D7BFC2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F4928C1-9142-C447-A566-8895708D85C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313962" y="5790402"/>
            <a:ext cx="2036882" cy="565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8235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spc="-150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rgbClr val="FF0000"/>
              </a:buClr>
              <a:defRPr/>
            </a:lvl1pPr>
            <a:lvl2pPr marL="685594" indent="-228531">
              <a:buClr>
                <a:srgbClr val="00B0F0"/>
              </a:buClr>
              <a:buFont typeface="Arial" panose="020B0604020202020204" pitchFamily="34" charset="0"/>
              <a:buChar char="•"/>
              <a:defRPr/>
            </a:lvl2pPr>
            <a:lvl3pPr>
              <a:buClr>
                <a:srgbClr val="FFC000"/>
              </a:buClr>
              <a:defRPr/>
            </a:lvl3pPr>
            <a:lvl4pPr>
              <a:buClr>
                <a:schemeClr val="tx1">
                  <a:lumMod val="65000"/>
                  <a:lumOff val="35000"/>
                </a:schemeClr>
              </a:buClr>
              <a:defRPr/>
            </a:lvl4pPr>
            <a:lvl5pPr>
              <a:buClr>
                <a:schemeClr val="bg1">
                  <a:lumMod val="65000"/>
                </a:schemeClr>
              </a:buCl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53E8B13-4A66-FB47-B3B3-53ACDC46ED6D}" type="datetime1">
              <a:rPr lang="en-US" smtClean="0"/>
              <a:t>10/4/18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Dogs and Cats, Living Together: Kotlin, Spring Boot and REST on Azure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1BA3616-062B-2C4E-9D58-237C3D7BFC2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571ABFD-A3A3-944C-B8FF-BB1053E043B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639274" y="6370218"/>
            <a:ext cx="337301" cy="337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5027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Simp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spc="-150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rgbClr val="FF0000"/>
              </a:buClr>
              <a:defRPr/>
            </a:lvl1pPr>
            <a:lvl2pPr marL="685594" indent="-228531">
              <a:buClr>
                <a:srgbClr val="00B0F0"/>
              </a:buClr>
              <a:buFont typeface="Arial" panose="020B0604020202020204" pitchFamily="34" charset="0"/>
              <a:buChar char="•"/>
              <a:defRPr/>
            </a:lvl2pPr>
            <a:lvl3pPr>
              <a:buClr>
                <a:srgbClr val="FFC000"/>
              </a:buClr>
              <a:defRPr/>
            </a:lvl3pPr>
            <a:lvl4pPr>
              <a:buClr>
                <a:schemeClr val="tx1">
                  <a:lumMod val="65000"/>
                  <a:lumOff val="35000"/>
                </a:schemeClr>
              </a:buClr>
              <a:defRPr/>
            </a:lvl4pPr>
            <a:lvl5pPr>
              <a:buClr>
                <a:schemeClr val="bg1">
                  <a:lumMod val="65000"/>
                </a:schemeClr>
              </a:buCl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53EBF364-A76F-6045-8CCA-56C8EE49700B}" type="datetime1">
              <a:rPr lang="en-US" smtClean="0"/>
              <a:t>10/4/18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Dogs and Cats, Living Together: Kotlin, Spring Boot and REST on Azure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41BA3616-062B-2C4E-9D58-237C3D7BFC2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571ABFD-A3A3-944C-B8FF-BB1053E043B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639274" y="6370218"/>
            <a:ext cx="337301" cy="337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0799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633" y="1709739"/>
            <a:ext cx="10512862" cy="2852737"/>
          </a:xfrm>
        </p:spPr>
        <p:txBody>
          <a:bodyPr anchor="b"/>
          <a:lstStyle>
            <a:lvl1pPr>
              <a:defRPr sz="5998" b="1" spc="-15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633" y="4589464"/>
            <a:ext cx="10512862" cy="1500187"/>
          </a:xfrm>
        </p:spPr>
        <p:txBody>
          <a:bodyPr/>
          <a:lstStyle>
            <a:lvl1pPr marL="0" indent="0">
              <a:buNone/>
              <a:defRPr sz="2399">
                <a:solidFill>
                  <a:schemeClr val="bg1"/>
                </a:solidFill>
                <a:latin typeface="+mn-lt"/>
              </a:defRPr>
            </a:lvl1pPr>
            <a:lvl2pPr marL="457063" indent="0">
              <a:buNone/>
              <a:defRPr sz="19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B8B7393-0FF8-6149-8239-F46C2B5521A4}" type="datetime1">
              <a:rPr lang="en-US" smtClean="0"/>
              <a:t>10/4/18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Dogs and Cats, Living Together: Kotlin, Spring Boot and REST on Azure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1BA3616-062B-2C4E-9D58-237C3D7BFC2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56C81B8-0D1C-CB48-A30A-B7C04267467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639274" y="6370218"/>
            <a:ext cx="337301" cy="337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3959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spc="-150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7982" y="1825625"/>
            <a:ext cx="5180251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592" y="1825625"/>
            <a:ext cx="5180251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D0A2844-1C78-D540-9E4C-8EF63C0F230E}" type="datetime1">
              <a:rPr lang="en-US" smtClean="0"/>
              <a:t>10/4/18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Dogs and Cats, Living Together: Kotlin, Spring Boot and REST on Azure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1BA3616-062B-2C4E-9D58-237C3D7BFC2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DE53FD4-311C-5E4E-9284-1060617F0D3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639274" y="6370218"/>
            <a:ext cx="337301" cy="337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4264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569" y="365126"/>
            <a:ext cx="10512862" cy="1325563"/>
          </a:xfrm>
        </p:spPr>
        <p:txBody>
          <a:bodyPr/>
          <a:lstStyle>
            <a:lvl1pPr>
              <a:defRPr b="1" spc="-150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570" y="1681163"/>
            <a:ext cx="5156444" cy="823912"/>
          </a:xfrm>
        </p:spPr>
        <p:txBody>
          <a:bodyPr anchor="b"/>
          <a:lstStyle>
            <a:lvl1pPr marL="0" indent="0">
              <a:buNone/>
              <a:defRPr sz="2399" b="1">
                <a:solidFill>
                  <a:srgbClr val="00B0F0"/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570" y="2505075"/>
            <a:ext cx="5156444" cy="368458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0593" y="1681163"/>
            <a:ext cx="5181838" cy="823912"/>
          </a:xfrm>
        </p:spPr>
        <p:txBody>
          <a:bodyPr anchor="b"/>
          <a:lstStyle>
            <a:lvl1pPr marL="0" indent="0">
              <a:buNone/>
              <a:defRPr sz="2399" b="1">
                <a:solidFill>
                  <a:srgbClr val="92D050"/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593" y="2505075"/>
            <a:ext cx="5181838" cy="368458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59322B-97D3-6646-9E8A-76383B203A2D}" type="datetime1">
              <a:rPr lang="en-US" smtClean="0"/>
              <a:t>10/4/18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Dogs and Cats, Living Together: Kotlin, Spring Boot and REST on Azure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A3616-062B-2C4E-9D58-237C3D7BFC26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55710AC-4019-0346-9F8E-BA605AD32FE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639274" y="6370218"/>
            <a:ext cx="337301" cy="337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4360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spc="-15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DB412B6-5B88-034B-9C15-66CD3B9BE12D}" type="datetime1">
              <a:rPr lang="en-US" smtClean="0"/>
              <a:t>10/4/18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Dogs and Cats, Living Together: Kotlin, Spring Boot and REST on Azure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1BA3616-062B-2C4E-9D58-237C3D7BFC2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D2C0C4-DF7A-1D45-94C5-557D7E76470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639274" y="6370218"/>
            <a:ext cx="337301" cy="337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1526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EF53A15A-0716-4F4D-BDD0-7605055C8696}" type="datetime1">
              <a:rPr lang="en-US" smtClean="0"/>
              <a:t>10/4/18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Dogs and Cats, Living Together: Kotlin, Spring Boot and REST on Azure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41BA3616-062B-2C4E-9D58-237C3D7BFC2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770FBF-3A84-5040-9ADE-B6649F76347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639274" y="6370218"/>
            <a:ext cx="337301" cy="337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7946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7982" y="365126"/>
            <a:ext cx="1051286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7982" y="1825625"/>
            <a:ext cx="1051286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7982" y="6356351"/>
            <a:ext cx="22859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6675B109-517A-874E-97C8-4DCEF6E7564E}" type="datetime1">
              <a:rPr lang="en-US" smtClean="0"/>
              <a:t>10/4/18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78469" y="6356351"/>
            <a:ext cx="5029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Dogs and Cats, Living Together: Kotlin, Spring Boot and REST on Azure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064869" y="6356351"/>
            <a:ext cx="22859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41BA3616-062B-2C4E-9D58-237C3D7BFC2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9256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8" r:id="rId1"/>
    <p:sldLayoutId id="2147483779" r:id="rId2"/>
    <p:sldLayoutId id="2147483780" r:id="rId3"/>
    <p:sldLayoutId id="2147483781" r:id="rId4"/>
    <p:sldLayoutId id="2147483782" r:id="rId5"/>
    <p:sldLayoutId id="2147483783" r:id="rId6"/>
    <p:sldLayoutId id="2147483784" r:id="rId7"/>
    <p:sldLayoutId id="2147483785" r:id="rId8"/>
    <p:sldLayoutId id="2147483786" r:id="rId9"/>
    <p:sldLayoutId id="2147483787" r:id="rId10"/>
    <p:sldLayoutId id="2147483788" r:id="rId11"/>
    <p:sldLayoutId id="2147483790" r:id="rId12"/>
    <p:sldLayoutId id="2147483767" r:id="rId13"/>
    <p:sldLayoutId id="2147483768" r:id="rId14"/>
    <p:sldLayoutId id="2147483775" r:id="rId15"/>
    <p:sldLayoutId id="2147483773" r:id="rId16"/>
  </p:sldLayoutIdLst>
  <p:hf hdr="0"/>
  <p:txStyles>
    <p:titleStyle>
      <a:lvl1pPr algn="l" defTabSz="914126" rtl="0" eaLnBrk="1" latinLnBrk="0" hangingPunct="1">
        <a:lnSpc>
          <a:spcPct val="90000"/>
        </a:lnSpc>
        <a:spcBef>
          <a:spcPct val="0"/>
        </a:spcBef>
        <a:buNone/>
        <a:defRPr sz="4399" b="1" kern="1200" spc="-15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228531" indent="-228531" algn="l" defTabSz="914126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799" kern="1200">
          <a:solidFill>
            <a:schemeClr val="tx1"/>
          </a:solidFill>
          <a:latin typeface="+mn-lt"/>
          <a:ea typeface="+mn-ea"/>
          <a:cs typeface="+mn-cs"/>
        </a:defRPr>
      </a:lvl1pPr>
      <a:lvl2pPr marL="685594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142657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3pPr>
      <a:lvl4pPr marL="1599720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2056783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513846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970908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427971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885034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26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9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1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7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sdkman.io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goo.gl/MwSrkA" TargetMode="External"/><Relationship Id="rId4" Type="http://schemas.openxmlformats.org/officeDocument/2006/relationships/hyperlink" Target="https://github.com/creationix/nvm/blob/master/README.md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macsqlclient.com/" TargetMode="External"/><Relationship Id="rId3" Type="http://schemas.openxmlformats.org/officeDocument/2006/relationships/hyperlink" Target="https://github.com/jkwuc89/tasktracker" TargetMode="External"/><Relationship Id="rId7" Type="http://schemas.openxmlformats.org/officeDocument/2006/relationships/hyperlink" Target="https://docs.microsoft.com/en-us/azure/sql-database/sql-database-firewall-configure" TargetMode="External"/><Relationship Id="rId2" Type="http://schemas.openxmlformats.org/officeDocument/2006/relationships/hyperlink" Target="https://goo.gl/DQ7cEU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docs.microsoft.com/en-us/azure/sql-database/sql-database-get-started-portal" TargetMode="External"/><Relationship Id="rId5" Type="http://schemas.openxmlformats.org/officeDocument/2006/relationships/hyperlink" Target="https://start.spring.io/" TargetMode="External"/><Relationship Id="rId4" Type="http://schemas.openxmlformats.org/officeDocument/2006/relationships/hyperlink" Target="https://try.kotlinlang.org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kwedinger" TargetMode="External"/><Relationship Id="rId2" Type="http://schemas.openxmlformats.org/officeDocument/2006/relationships/hyperlink" Target="https://jkwuc89.github.io/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github.com/jkwuc89/tasktracker" TargetMode="External"/><Relationship Id="rId5" Type="http://schemas.openxmlformats.org/officeDocument/2006/relationships/hyperlink" Target="https://goo.gl/eUrKNK" TargetMode="External"/><Relationship Id="rId4" Type="http://schemas.openxmlformats.org/officeDocument/2006/relationships/hyperlink" Target="https://github.com/jkwuc89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oo.gl/eUrKNK" TargetMode="External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github.com/jkwuc89/tasktracker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youtube.com/watch?v=9-tYZkJ2p54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spring.io/blog/2017/01/04/introducing-kotlin-support-in-spring-framework-5-0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try.kotlinlang.org/" TargetMode="External"/><Relationship Id="rId2" Type="http://schemas.openxmlformats.org/officeDocument/2006/relationships/hyperlink" Target="https://kotlinlang.org/docs/reference/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adventofcode.com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start.spring.io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103C4B-DBCA-5841-880D-BD5DB614660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Dogs and Cats, Living Together:</a:t>
            </a:r>
            <a:br>
              <a:rPr lang="en-US" dirty="0"/>
            </a:br>
            <a:r>
              <a:rPr lang="en-US" dirty="0"/>
              <a:t>Kotlin, Spring Boot and REST on Azure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C3250B6-8F5F-6D42-84A9-5897F743665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Keith Wedinger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806C1F-51C4-424B-AF39-B31C091839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5BC18-BDB7-9B46-9715-B85023490D71}" type="datetime1">
              <a:rPr lang="en-US" smtClean="0"/>
              <a:t>10/4/18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341629-9186-7940-9B87-54F4A96CF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Dogs and Cats, Living Together: Kotlin, Spring Boot and REST on Azure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DAED3C-ACEC-3C43-9797-1240A7118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A3616-062B-2C4E-9D58-237C3D7BFC26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66178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BCCDB9-A4EC-004B-97F6-6B3CB6B54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Azure, really?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D52C5B-1346-9D4E-A9FE-CA4158CC5D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b="1" dirty="0"/>
              <a:t>YES!! </a:t>
            </a:r>
            <a:r>
              <a:rPr lang="en-US" sz="2400" dirty="0"/>
              <a:t>(granted, it is not the only game in town)</a:t>
            </a:r>
            <a:endParaRPr lang="en-US" sz="2400" b="1" dirty="0"/>
          </a:p>
          <a:p>
            <a:r>
              <a:rPr lang="en-US" sz="2400" dirty="0"/>
              <a:t>Microsoft is no longer a Windows/.NET only company</a:t>
            </a:r>
          </a:p>
          <a:p>
            <a:r>
              <a:rPr lang="en-US" sz="2400" dirty="0"/>
              <a:t>Azure treats Java as a </a:t>
            </a:r>
            <a:r>
              <a:rPr lang="en-US" sz="2400" u="sng" dirty="0"/>
              <a:t>first class citizen</a:t>
            </a:r>
            <a:r>
              <a:rPr lang="en-US" sz="2400" dirty="0"/>
              <a:t> 🎉</a:t>
            </a:r>
          </a:p>
          <a:p>
            <a:pPr lvl="1"/>
            <a:r>
              <a:rPr lang="en-US" sz="2000" dirty="0"/>
              <a:t>Not relegated to VMs or containers</a:t>
            </a:r>
          </a:p>
          <a:p>
            <a:pPr lvl="1"/>
            <a:r>
              <a:rPr lang="en-US" sz="2000" dirty="0"/>
              <a:t>And you can use MySQL if you wish (we are using MSSQL today)</a:t>
            </a:r>
          </a:p>
          <a:p>
            <a:endParaRPr lang="en-US" sz="2400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21A4EBC-A255-C24F-ADA9-85AD606936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894C8-B49A-1B43-9706-86A434A7DC86}" type="datetime1">
              <a:rPr lang="en-US" smtClean="0"/>
              <a:t>10/4/18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3EF95A9-F132-B64A-A04C-87A504ABC9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Dogs and Cats, Living Together: Kotlin, Spring Boot and REST on Azure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3D21DD6-D36C-4A42-95D3-6137B0352D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A3616-062B-2C4E-9D58-237C3D7BFC26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2502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76743A-6C42-8644-AA7A-4FE77DBCC4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So, how do we do this?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306633-5D07-9B44-AD8F-EED4A2BC5A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51435" indent="0">
              <a:buNone/>
            </a:pPr>
            <a:r>
              <a:rPr lang="en-US" dirty="0"/>
              <a:t>First, some recommendations and tips</a:t>
            </a:r>
          </a:p>
          <a:p>
            <a:r>
              <a:rPr lang="en-US" dirty="0"/>
              <a:t>Azure Debug Console is your friend</a:t>
            </a:r>
          </a:p>
          <a:p>
            <a:r>
              <a:rPr lang="en-US" dirty="0"/>
              <a:t>Use </a:t>
            </a:r>
            <a:r>
              <a:rPr lang="en-US" b="1" dirty="0"/>
              <a:t>sdkman</a:t>
            </a:r>
            <a:r>
              <a:rPr lang="en-US" dirty="0"/>
              <a:t> to manage and use multiple gradle / kotlin / maven versions</a:t>
            </a:r>
          </a:p>
          <a:p>
            <a:pPr lvl="1"/>
            <a:r>
              <a:rPr lang="en-US" sz="1600" dirty="0">
                <a:hlinkClick r:id="rId3"/>
              </a:rPr>
              <a:t>http://sdkman.io</a:t>
            </a:r>
            <a:endParaRPr lang="en-US" sz="1600" dirty="0"/>
          </a:p>
          <a:p>
            <a:r>
              <a:rPr lang="en-US" dirty="0"/>
              <a:t>Use </a:t>
            </a:r>
            <a:r>
              <a:rPr lang="en-US" b="1" dirty="0"/>
              <a:t>nvm </a:t>
            </a:r>
            <a:r>
              <a:rPr lang="en-US" dirty="0"/>
              <a:t>to manage and use multiple node / npm versions</a:t>
            </a:r>
          </a:p>
          <a:p>
            <a:pPr lvl="1"/>
            <a:r>
              <a:rPr lang="en-US" sz="1600" dirty="0">
                <a:hlinkClick r:id="rId4"/>
              </a:rPr>
              <a:t>https://github.com/creationix/nvm/blob/master/README.md</a:t>
            </a:r>
            <a:endParaRPr lang="en-US" sz="1600" dirty="0"/>
          </a:p>
          <a:p>
            <a:r>
              <a:rPr lang="en-US" dirty="0"/>
              <a:t>Use gradle wrapper inside Gradle based projects (demo soon)</a:t>
            </a:r>
          </a:p>
          <a:p>
            <a:r>
              <a:rPr lang="en-US" dirty="0"/>
              <a:t>What about Azure Toolkit for IntelliJ IDEA?</a:t>
            </a:r>
          </a:p>
          <a:p>
            <a:r>
              <a:rPr lang="en-US" dirty="0"/>
              <a:t>Use an FTP client other than </a:t>
            </a:r>
            <a:r>
              <a:rPr lang="en-US" dirty="0" err="1"/>
              <a:t>Filezilla</a:t>
            </a:r>
            <a:r>
              <a:rPr lang="en-US" dirty="0"/>
              <a:t> for FTP client deployment</a:t>
            </a:r>
          </a:p>
          <a:p>
            <a:r>
              <a:rPr lang="en-US" dirty="0"/>
              <a:t>Install a clipboard manager</a:t>
            </a:r>
          </a:p>
          <a:p>
            <a:pPr lvl="1"/>
            <a:r>
              <a:rPr lang="en-US" dirty="0"/>
              <a:t>I like </a:t>
            </a:r>
            <a:r>
              <a:rPr lang="en-US" b="1" dirty="0" err="1"/>
              <a:t>Copy’em</a:t>
            </a:r>
            <a:r>
              <a:rPr lang="en-US" b="1" dirty="0"/>
              <a:t> Paste </a:t>
            </a:r>
            <a:r>
              <a:rPr lang="en-US" dirty="0"/>
              <a:t>- </a:t>
            </a:r>
            <a:r>
              <a:rPr lang="en-US" dirty="0">
                <a:hlinkClick r:id="rId5"/>
              </a:rPr>
              <a:t>https://goo.gl/MwSrkA</a:t>
            </a:r>
            <a:endParaRPr lang="en-US" dirty="0"/>
          </a:p>
          <a:p>
            <a:r>
              <a:rPr lang="en-US" dirty="0"/>
              <a:t>Mac users, check out </a:t>
            </a:r>
            <a:r>
              <a:rPr lang="en-US" b="1" dirty="0"/>
              <a:t>SQLPro for MSSQL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C934684-CC4F-0E41-8517-679102EF5E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26A3D7-8E5F-B249-B6FB-DD6EDA9EBF8C}" type="datetime1">
              <a:rPr lang="en-US" smtClean="0"/>
              <a:t>10/4/18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0AAA708-30B7-8943-8B6F-3C272E89B9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Dogs and Cats, Living Together: Kotlin, Spring Boot and REST on Azure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BDF705C-9516-B743-AD2A-AF41235F8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A3616-062B-2C4E-9D58-237C3D7BFC26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02577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BCB2F-247F-D74A-90FA-B759F6BBB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So, how do we do this?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DC161-B36C-2444-9632-139A2978BE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94335" indent="-342900">
              <a:buFont typeface="+mj-lt"/>
              <a:buAutoNum type="arabicPeriod"/>
            </a:pPr>
            <a:r>
              <a:rPr lang="en-US" sz="2400" dirty="0"/>
              <a:t>Create Azure resource group</a:t>
            </a:r>
          </a:p>
          <a:p>
            <a:pPr marL="394335" indent="-342900">
              <a:buFont typeface="+mj-lt"/>
              <a:buAutoNum type="arabicPeriod"/>
            </a:pPr>
            <a:r>
              <a:rPr lang="en-US" sz="2400" dirty="0"/>
              <a:t>Create SQL database and configure access</a:t>
            </a:r>
          </a:p>
          <a:p>
            <a:pPr marL="394335" indent="-342900">
              <a:buFont typeface="+mj-lt"/>
              <a:buAutoNum type="arabicPeriod"/>
            </a:pPr>
            <a:r>
              <a:rPr lang="en-US" sz="2400" dirty="0"/>
              <a:t>Create and implement the app</a:t>
            </a:r>
          </a:p>
          <a:p>
            <a:pPr marL="617220" lvl="1" indent="-342900">
              <a:buFont typeface="+mj-lt"/>
              <a:buAutoNum type="alphaLcPeriod"/>
            </a:pPr>
            <a:r>
              <a:rPr lang="en-US" sz="2000" dirty="0"/>
              <a:t>Backend: Kotlin / Spring Boot</a:t>
            </a:r>
          </a:p>
          <a:p>
            <a:pPr marL="617220" lvl="1" indent="-342900">
              <a:buFont typeface="+mj-lt"/>
              <a:buAutoNum type="alphaLcPeriod"/>
            </a:pPr>
            <a:r>
              <a:rPr lang="en-US" sz="2000" dirty="0"/>
              <a:t>Frontend: HTML/CSS/JavaScript</a:t>
            </a:r>
          </a:p>
          <a:p>
            <a:pPr marL="394335" indent="-342900">
              <a:buFont typeface="+mj-lt"/>
              <a:buAutoNum type="arabicPeriod"/>
            </a:pPr>
            <a:r>
              <a:rPr lang="en-US" sz="2400" dirty="0"/>
              <a:t>Test the app locally</a:t>
            </a:r>
          </a:p>
          <a:p>
            <a:pPr marL="394335" indent="-342900">
              <a:buFont typeface="+mj-lt"/>
              <a:buAutoNum type="arabicPeriod"/>
            </a:pPr>
            <a:r>
              <a:rPr lang="en-US" sz="2400" dirty="0"/>
              <a:t>Create Azure resources to deploy the app</a:t>
            </a:r>
          </a:p>
          <a:p>
            <a:pPr marL="394335" indent="-342900">
              <a:buFont typeface="+mj-lt"/>
              <a:buAutoNum type="arabicPeriod"/>
            </a:pPr>
            <a:r>
              <a:rPr lang="en-US" sz="2400" dirty="0"/>
              <a:t>Deploy the app to Azure</a:t>
            </a:r>
          </a:p>
          <a:p>
            <a:pPr marL="394335" indent="-342900">
              <a:buFont typeface="+mj-lt"/>
              <a:buAutoNum type="arabicPeriod"/>
            </a:pPr>
            <a:r>
              <a:rPr lang="en-US" sz="2400" dirty="0"/>
              <a:t>Test the app running on Azure</a:t>
            </a:r>
          </a:p>
          <a:p>
            <a:pPr marL="617220" lvl="1" indent="-342900">
              <a:buFont typeface="+mj-lt"/>
              <a:buAutoNum type="alphaUcPeriod"/>
            </a:pPr>
            <a:endParaRPr lang="en-US" sz="2000" dirty="0"/>
          </a:p>
          <a:p>
            <a:pPr marL="394335" indent="-342900">
              <a:buFont typeface="+mj-lt"/>
              <a:buAutoNum type="arabicPeriod"/>
            </a:pPr>
            <a:endParaRPr lang="en-US" sz="2400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0E428E9-6C8E-F64A-84D1-3603639902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ACF52-5C36-3C45-B89A-94BEF3FC9FDC}" type="datetime1">
              <a:rPr lang="en-US" smtClean="0"/>
              <a:t>10/4/18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E8F0929-39F7-5541-A0AF-54FE63ECF0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Dogs and Cats, Living Together: Kotlin, Spring Boot and REST on Azure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D0F7C00-F55A-AC48-ACC8-A718432C7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A3616-062B-2C4E-9D58-237C3D7BFC26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36718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7D5F0-355A-C845-A929-8F23CA86A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So, how do we do this?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E467B1-D15E-A444-907D-026A046815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Let’s do this! (demo / code walkthrough)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60BE40C-C3B4-1740-A148-C19AAC000C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FFB37-6F9F-DE41-B99E-9F03DDE3881B}" type="datetime1">
              <a:rPr lang="en-US" smtClean="0"/>
              <a:t>10/4/18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CBB6D94-6AF8-1C49-8E98-2B92CBA811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Dogs and Cats, Living Together: Kotlin, Spring Boot and REST on Azure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BA1DBC9-C307-784A-ACF7-65515F435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A3616-062B-2C4E-9D58-237C3D7BFC26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57356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EF614-3592-204D-8E97-E2372396E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6F5CFD-3DED-4044-92A8-142A3065BB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600" dirty="0"/>
              <a:t>This Presentation:</a:t>
            </a:r>
            <a:br>
              <a:rPr lang="en-US" sz="1600" dirty="0"/>
            </a:br>
            <a:r>
              <a:rPr lang="en-US" sz="1600" dirty="0">
                <a:hlinkClick r:id="rId2"/>
              </a:rPr>
              <a:t>https://goo.gl/DQ7cEU</a:t>
            </a:r>
            <a:endParaRPr lang="en-US" sz="1600" dirty="0"/>
          </a:p>
          <a:p>
            <a:r>
              <a:rPr lang="en-US" sz="1600" dirty="0"/>
              <a:t>Github repository:</a:t>
            </a:r>
            <a:br>
              <a:rPr lang="en-US" sz="1600" dirty="0"/>
            </a:br>
            <a:r>
              <a:rPr lang="en-US" sz="1600" dirty="0">
                <a:hlinkClick r:id="rId3"/>
              </a:rPr>
              <a:t>https://github.com/jkwuc89/tasktracker</a:t>
            </a:r>
            <a:endParaRPr lang="en-US" sz="1600" dirty="0"/>
          </a:p>
          <a:p>
            <a:r>
              <a:rPr lang="en-US" sz="1600" dirty="0"/>
              <a:t>Try Kotlin:</a:t>
            </a:r>
            <a:br>
              <a:rPr lang="en-US" sz="1600" dirty="0"/>
            </a:br>
            <a:r>
              <a:rPr lang="en-US" sz="1600" dirty="0">
                <a:hlinkClick r:id="rId4"/>
              </a:rPr>
              <a:t>https://try.kotlinlang.org</a:t>
            </a:r>
            <a:endParaRPr lang="en-US" sz="1600" dirty="0"/>
          </a:p>
          <a:p>
            <a:r>
              <a:rPr lang="en-US" sz="1600" dirty="0"/>
              <a:t>Spring Initializer</a:t>
            </a:r>
            <a:br>
              <a:rPr lang="en-US" sz="1600" dirty="0"/>
            </a:br>
            <a:r>
              <a:rPr lang="en-US" sz="1600" dirty="0">
                <a:hlinkClick r:id="rId5"/>
              </a:rPr>
              <a:t>https://start.spring.io</a:t>
            </a:r>
            <a:endParaRPr lang="en-US" sz="1600" dirty="0"/>
          </a:p>
          <a:p>
            <a:r>
              <a:rPr lang="en-US" sz="1600" dirty="0"/>
              <a:t>Create an Azure SQL database:</a:t>
            </a:r>
            <a:br>
              <a:rPr lang="en-US" sz="1600" dirty="0"/>
            </a:br>
            <a:r>
              <a:rPr lang="en-US" sz="1600" dirty="0">
                <a:hlinkClick r:id="rId6"/>
              </a:rPr>
              <a:t>https://docs.microsoft.com/en-us/azure/sql-database/sql-database-get-started-portal</a:t>
            </a:r>
            <a:endParaRPr lang="en-US" sz="1600" dirty="0"/>
          </a:p>
          <a:p>
            <a:r>
              <a:rPr lang="en-US" sz="1600" dirty="0"/>
              <a:t>Azure SQL Database Firewall Rules:</a:t>
            </a:r>
            <a:br>
              <a:rPr lang="en-US" sz="1600" dirty="0"/>
            </a:br>
            <a:r>
              <a:rPr lang="en-US" sz="1600" dirty="0">
                <a:hlinkClick r:id="rId7"/>
              </a:rPr>
              <a:t>https://docs.microsoft.com/en-us/azure/sql-database/sql-database-firewall-configure</a:t>
            </a:r>
            <a:endParaRPr lang="en-US" sz="1600" dirty="0"/>
          </a:p>
          <a:p>
            <a:r>
              <a:rPr lang="en-US" sz="1600" dirty="0"/>
              <a:t>SQLPro for MSSQL</a:t>
            </a:r>
            <a:br>
              <a:rPr lang="en-US" sz="1600" dirty="0"/>
            </a:br>
            <a:r>
              <a:rPr lang="en-US" sz="1600" dirty="0">
                <a:hlinkClick r:id="rId8"/>
              </a:rPr>
              <a:t>https://www.macsqlclient.com</a:t>
            </a:r>
            <a:endParaRPr lang="en-US" sz="1600" dirty="0"/>
          </a:p>
          <a:p>
            <a:endParaRPr lang="en-US" sz="1600" dirty="0"/>
          </a:p>
          <a:p>
            <a:endParaRPr lang="en-US" sz="1600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4AD07D3-EFB3-0D4A-AB7B-1D6D45F698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F73A4-0600-1245-84E4-05546432D604}" type="datetime1">
              <a:rPr lang="en-US" smtClean="0"/>
              <a:t>10/4/18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DC57DD-8864-E040-936C-1A31A76123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Dogs and Cats, Living Together: Kotlin, Spring Boot and REST on Azure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838FE31-49DF-A94A-B654-A72B20E99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A3616-062B-2C4E-9D58-237C3D7BFC26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94954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96339-C805-F149-9761-3970846A22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5BBC5C-9019-6D45-A70E-8AE5D4C134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err="1"/>
              <a:t>keith.wedinger@icloud.com</a:t>
            </a:r>
            <a:endParaRPr lang="en-US" sz="2000" dirty="0"/>
          </a:p>
          <a:p>
            <a:r>
              <a:rPr lang="en-US" sz="2000" dirty="0"/>
              <a:t>Twitter: @jkwuc89</a:t>
            </a:r>
          </a:p>
          <a:p>
            <a:r>
              <a:rPr lang="en-US" sz="2000" dirty="0"/>
              <a:t>Blog: </a:t>
            </a:r>
            <a:r>
              <a:rPr lang="en-US" sz="2000" dirty="0">
                <a:hlinkClick r:id="rId2"/>
              </a:rPr>
              <a:t>https://jkwuc89.github.io</a:t>
            </a:r>
            <a:endParaRPr lang="en-US" sz="2000" dirty="0"/>
          </a:p>
          <a:p>
            <a:r>
              <a:rPr lang="en-US" sz="2000" dirty="0"/>
              <a:t>LinkedIn: </a:t>
            </a:r>
            <a:r>
              <a:rPr lang="en-US" sz="2000" dirty="0">
                <a:hlinkClick r:id="rId3"/>
              </a:rPr>
              <a:t>https://www.linkedin.com/in/kwedinger</a:t>
            </a:r>
            <a:endParaRPr lang="en-US" sz="2000" dirty="0"/>
          </a:p>
          <a:p>
            <a:r>
              <a:rPr lang="en-US" sz="2000" dirty="0"/>
              <a:t>GitHub: </a:t>
            </a:r>
            <a:r>
              <a:rPr lang="en-US" sz="2000" dirty="0">
                <a:hlinkClick r:id="rId4"/>
              </a:rPr>
              <a:t>https://github.com/jkwuc89</a:t>
            </a:r>
            <a:endParaRPr lang="en-US" sz="2000" dirty="0"/>
          </a:p>
          <a:p>
            <a:r>
              <a:rPr lang="en-US" sz="2000" dirty="0"/>
              <a:t>Untapped (for craft beer folks 🍺): jkwuc89</a:t>
            </a:r>
          </a:p>
          <a:p>
            <a:r>
              <a:rPr lang="en-US" sz="2000" dirty="0"/>
              <a:t>This presentation (again): </a:t>
            </a:r>
            <a:r>
              <a:rPr lang="en-US" sz="2000" dirty="0">
                <a:hlinkClick r:id="rId5"/>
              </a:rPr>
              <a:t>https://goo.gl/eUrKNK</a:t>
            </a:r>
            <a:endParaRPr lang="en-US" sz="2000" dirty="0"/>
          </a:p>
          <a:p>
            <a:r>
              <a:rPr lang="en-US" sz="2000" dirty="0"/>
              <a:t>Github repo (again): </a:t>
            </a:r>
            <a:r>
              <a:rPr lang="en-US" sz="2000" dirty="0">
                <a:hlinkClick r:id="rId6"/>
              </a:rPr>
              <a:t>https://github.com/jkwuc89/tasktracker</a:t>
            </a:r>
            <a:endParaRPr lang="en-US" sz="2000" dirty="0"/>
          </a:p>
          <a:p>
            <a:pPr marL="51435" indent="0">
              <a:buNone/>
            </a:pPr>
            <a:endParaRPr lang="en-US" sz="2000" dirty="0"/>
          </a:p>
          <a:p>
            <a:pPr marL="51435" indent="0" algn="ctr">
              <a:buNone/>
            </a:pPr>
            <a:r>
              <a:rPr lang="en-US" sz="4000" b="1" dirty="0">
                <a:solidFill>
                  <a:schemeClr val="accent1"/>
                </a:solidFill>
              </a:rPr>
              <a:t>THANK YOU FOR ATTENDING!!</a:t>
            </a:r>
          </a:p>
          <a:p>
            <a:endParaRPr lang="en-US" sz="2000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ADCEEFC-9D37-0545-BAF6-FBBA489319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B6AF5E-FA7F-2A44-980D-69515C7BB3FA}" type="datetime1">
              <a:rPr lang="en-US" smtClean="0"/>
              <a:t>10/4/18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E21071-0B1E-E349-824A-2491B9DE0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Dogs and Cats, Living Together: Kotlin, Spring Boot and REST on Azure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252204C-22FF-B143-B555-1E74A08228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A3616-062B-2C4E-9D58-237C3D7BFC26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91945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21F67-BBFC-564F-BAA1-896FE8F66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330D54-AA0B-1941-9AB2-A1FABC88A8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Introduction</a:t>
            </a:r>
          </a:p>
          <a:p>
            <a:r>
              <a:rPr lang="en-US" sz="2400" dirty="0"/>
              <a:t>Dogs and Cats</a:t>
            </a:r>
          </a:p>
          <a:p>
            <a:r>
              <a:rPr lang="en-US" sz="2400" dirty="0"/>
              <a:t>Why Kotlin?</a:t>
            </a:r>
          </a:p>
          <a:p>
            <a:r>
              <a:rPr lang="en-US" sz="2400" dirty="0"/>
              <a:t>Why Spring Boot?</a:t>
            </a:r>
          </a:p>
          <a:p>
            <a:r>
              <a:rPr lang="en-US" sz="2400" dirty="0"/>
              <a:t>A Brief </a:t>
            </a:r>
            <a:r>
              <a:rPr lang="en-US" sz="2400" dirty="0" err="1"/>
              <a:t>RESTpite</a:t>
            </a:r>
            <a:endParaRPr lang="en-US" sz="2400" dirty="0"/>
          </a:p>
          <a:p>
            <a:r>
              <a:rPr lang="en-US" sz="2400" dirty="0"/>
              <a:t>Azure, really?</a:t>
            </a:r>
          </a:p>
          <a:p>
            <a:r>
              <a:rPr lang="en-US" sz="2400" dirty="0"/>
              <a:t>So, how do we do this?</a:t>
            </a:r>
          </a:p>
          <a:p>
            <a:r>
              <a:rPr lang="en-US" sz="2400" dirty="0"/>
              <a:t>Links</a:t>
            </a:r>
          </a:p>
          <a:p>
            <a:r>
              <a:rPr lang="en-US" sz="2400" dirty="0"/>
              <a:t>Questions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AF643B6-2D1E-064B-8643-8D4C56AAA4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180F9-7D5C-6D4B-A91F-E9701D701E9A}" type="datetime1">
              <a:rPr lang="en-US" smtClean="0"/>
              <a:t>10/4/18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24E0073-7CF6-0742-915D-521067DDF2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Dogs and Cats, Living Together: Kotlin, Spring Boot and REST on Azure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FCAE4A2-2F07-4146-B25D-82F25FDB8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A3616-062B-2C4E-9D58-237C3D7BFC26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10676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9428AE-A3E3-764E-9B6A-8217D5478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Before We Get Started…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C164050-9FAD-6B4B-AF7E-39F2469728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60489" y="1690689"/>
            <a:ext cx="2289017" cy="2289017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BAC3316-0DC7-FE42-8C97-F233651D0BEC}"/>
              </a:ext>
            </a:extLst>
          </p:cNvPr>
          <p:cNvSpPr txBox="1"/>
          <p:nvPr/>
        </p:nvSpPr>
        <p:spPr>
          <a:xfrm>
            <a:off x="289325" y="4113785"/>
            <a:ext cx="1163134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No need to write down or take pics of slide deck content</a:t>
            </a:r>
          </a:p>
          <a:p>
            <a:pPr algn="ctr"/>
            <a:r>
              <a:rPr lang="en-US" sz="2800" dirty="0"/>
              <a:t>Presentation: </a:t>
            </a:r>
            <a:r>
              <a:rPr lang="en-US" sz="2800" b="1" dirty="0">
                <a:hlinkClick r:id="rId3"/>
              </a:rPr>
              <a:t>https://goo.gl/eUrKNK</a:t>
            </a:r>
            <a:endParaRPr lang="en-US" sz="2800" b="1" dirty="0"/>
          </a:p>
          <a:p>
            <a:pPr algn="ctr"/>
            <a:r>
              <a:rPr lang="en-US" sz="2800" dirty="0"/>
              <a:t>Github repository: </a:t>
            </a:r>
            <a:r>
              <a:rPr lang="en-US" sz="2800" b="1" dirty="0">
                <a:hlinkClick r:id="rId4"/>
              </a:rPr>
              <a:t>https://github.com/jkwuc89/tasktracker</a:t>
            </a:r>
            <a:endParaRPr lang="en-US" sz="2800" b="1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82720C1-6ED2-664F-996E-D9524063FA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67FDC-2CB7-A94D-8AE9-C5F80BC8E204}" type="datetime1">
              <a:rPr lang="en-US" smtClean="0"/>
              <a:t>10/4/18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0CB4176A-9C89-8148-9A16-B78D3F6249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Dogs and Cats, Living Together: Kotlin, Spring Boot and REST on Azure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A527567D-06A3-DA42-9859-93F428EA76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A3616-062B-2C4E-9D58-237C3D7BFC26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82189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CC7635-4966-BC4A-84DD-29BFC0ED12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(me)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DCD2F1-0788-8746-8807-EE55D7BB76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28+ year career</a:t>
            </a:r>
          </a:p>
          <a:p>
            <a:r>
              <a:rPr lang="en-US" sz="2400" dirty="0"/>
              <a:t>Several development projects for multiple companies</a:t>
            </a:r>
          </a:p>
          <a:p>
            <a:pPr lvl="1"/>
            <a:r>
              <a:rPr lang="en-US" sz="2000" dirty="0"/>
              <a:t>IBM, Lexmark, Diebold, Limited Brands, Sterling Commerce, IBM (again), Leading EDJE, Crown Equipment Corp, Wendy’s, OEC, Improving, Ohio State, Abercrombie &amp; Fitch</a:t>
            </a:r>
          </a:p>
          <a:p>
            <a:r>
              <a:rPr lang="en-US" sz="2400" dirty="0"/>
              <a:t>Enjoy dining, traveling and craft brewery exploration with my wife</a:t>
            </a:r>
          </a:p>
          <a:p>
            <a:r>
              <a:rPr lang="en-US" sz="2400" dirty="0"/>
              <a:t>Who are you?</a:t>
            </a:r>
          </a:p>
          <a:p>
            <a:endParaRPr lang="en-US" sz="2400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87E3BA5-4E31-444B-9983-254A98DAEE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2D46B-8EC8-1B46-A791-C9C79BC86076}" type="datetime1">
              <a:rPr lang="en-US" smtClean="0"/>
              <a:t>10/4/18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75EB044-A01A-F740-AA35-81EA22C2EB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Dogs and Cats, Living Together: Kotlin, Spring Boot and REST on Azure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B6B8253-DD5C-4F47-8D97-E6695C1F30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A3616-062B-2C4E-9D58-237C3D7BFC26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76150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172FDD8-1783-6944-87E3-343B240A82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1522" y="1476657"/>
            <a:ext cx="8865782" cy="378038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26B63D1-4518-CD47-86E5-EEF2441CB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Dogs and Cats…Mass Hysteria!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4BC94B-5ADC-8A40-AA02-F082C22D98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7982" y="5257043"/>
            <a:ext cx="10512862" cy="578803"/>
          </a:xfrm>
        </p:spPr>
        <p:txBody>
          <a:bodyPr>
            <a:normAutofit/>
          </a:bodyPr>
          <a:lstStyle/>
          <a:p>
            <a:pPr marL="51435" indent="0" algn="ctr">
              <a:buNone/>
            </a:pPr>
            <a:r>
              <a:rPr lang="en-US" sz="2800" dirty="0">
                <a:hlinkClick r:id="rId4"/>
              </a:rPr>
              <a:t>https://</a:t>
            </a:r>
            <a:r>
              <a:rPr lang="en-US" sz="2800" dirty="0" err="1">
                <a:hlinkClick r:id="rId4"/>
              </a:rPr>
              <a:t>www.youtube.com</a:t>
            </a:r>
            <a:r>
              <a:rPr lang="en-US" sz="2800" dirty="0">
                <a:hlinkClick r:id="rId4"/>
              </a:rPr>
              <a:t>/</a:t>
            </a:r>
            <a:r>
              <a:rPr lang="en-US" sz="2800" dirty="0" err="1">
                <a:hlinkClick r:id="rId4"/>
              </a:rPr>
              <a:t>watch?v</a:t>
            </a:r>
            <a:r>
              <a:rPr lang="en-US" sz="2800" dirty="0">
                <a:hlinkClick r:id="rId4"/>
              </a:rPr>
              <a:t>=9-tYZkJ2p54</a:t>
            </a:r>
            <a:endParaRPr lang="en-US" sz="2800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81F0375-7D27-B047-A227-9EE1AA438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F3E20C-A4D3-FA49-910F-2A0773ED6660}" type="datetime1">
              <a:rPr lang="en-US" smtClean="0"/>
              <a:t>10/4/18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33AE0CBB-0178-B845-830C-3011E0C359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Dogs and Cats, Living Together: Kotlin, Spring Boot and REST on Azure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93CDA80A-85B7-E547-B064-F41562EAE3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A3616-062B-2C4E-9D58-237C3D7BFC26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25736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A9C2F-85A6-1F48-B084-1DDE61AB24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Kotlin?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E7C40A-DF6E-9741-96BE-4CB57A697E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Reason #1: 100% compatibility with Java</a:t>
            </a:r>
          </a:p>
          <a:p>
            <a:pPr lvl="1"/>
            <a:r>
              <a:rPr lang="en-US" dirty="0"/>
              <a:t>Mix and match Java code and Kotlin code freely!</a:t>
            </a:r>
          </a:p>
          <a:p>
            <a:pPr lvl="1"/>
            <a:r>
              <a:rPr lang="en-US" dirty="0"/>
              <a:t>Demo</a:t>
            </a:r>
          </a:p>
          <a:p>
            <a:r>
              <a:rPr lang="en-US" dirty="0"/>
              <a:t>Reason #2: Code brevity</a:t>
            </a:r>
          </a:p>
          <a:p>
            <a:pPr lvl="1"/>
            <a:r>
              <a:rPr lang="en-US" dirty="0"/>
              <a:t>Prime example: Data classes</a:t>
            </a:r>
          </a:p>
          <a:p>
            <a:pPr lvl="2"/>
            <a:r>
              <a:rPr lang="en-US" dirty="0"/>
              <a:t>No more writing getters/setters/</a:t>
            </a:r>
            <a:r>
              <a:rPr lang="en-US" dirty="0" err="1"/>
              <a:t>hashCode</a:t>
            </a:r>
            <a:r>
              <a:rPr lang="en-US" dirty="0"/>
              <a:t>/equals/</a:t>
            </a:r>
            <a:r>
              <a:rPr lang="en-US" dirty="0" err="1"/>
              <a:t>toString</a:t>
            </a:r>
            <a:r>
              <a:rPr lang="en-US" dirty="0"/>
              <a:t>()</a:t>
            </a:r>
          </a:p>
          <a:p>
            <a:pPr lvl="1"/>
            <a:r>
              <a:rPr lang="en-US" dirty="0"/>
              <a:t>Demo</a:t>
            </a:r>
          </a:p>
          <a:p>
            <a:r>
              <a:rPr lang="en-US" dirty="0"/>
              <a:t>Reason #3: Ecosystem support</a:t>
            </a:r>
          </a:p>
          <a:p>
            <a:pPr lvl="1"/>
            <a:r>
              <a:rPr lang="en-US" dirty="0"/>
              <a:t>Spring Framework 5.0</a:t>
            </a:r>
          </a:p>
          <a:p>
            <a:pPr lvl="2"/>
            <a:r>
              <a:rPr lang="en-US" dirty="0">
                <a:hlinkClick r:id="rId3"/>
              </a:rPr>
              <a:t>https://spring.io/blog/2017/01/04/introducing-kotlin-support-in-spring-framework-5-0</a:t>
            </a:r>
            <a:endParaRPr lang="en-US" dirty="0"/>
          </a:p>
          <a:p>
            <a:pPr lvl="1"/>
            <a:r>
              <a:rPr lang="en-US" dirty="0"/>
              <a:t>Android</a:t>
            </a:r>
          </a:p>
          <a:p>
            <a:pPr lvl="1"/>
            <a:r>
              <a:rPr lang="en-US" dirty="0"/>
              <a:t>IntelliJ IDEA</a:t>
            </a:r>
          </a:p>
          <a:p>
            <a:pPr lvl="2"/>
            <a:r>
              <a:rPr lang="en-US" dirty="0"/>
              <a:t>Bonus: Convert Java to Kotlin</a:t>
            </a:r>
          </a:p>
          <a:p>
            <a:pPr lvl="1"/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3E0841C-0CBE-B649-970A-BDF08BC20F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3807F-DE14-854B-A2ED-2D515CD99CE3}" type="datetime1">
              <a:rPr lang="en-US" smtClean="0"/>
              <a:t>10/4/18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04F8DBA-A2EE-AF49-BEF5-6182742C9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Dogs and Cats, Living Together: Kotlin, Spring Boot and REST on Azure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055B4F7-03D6-FA4B-8EA4-1303462449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A3616-062B-2C4E-9D58-237C3D7BFC26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77719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AE005E-2764-DA4D-8B29-5547B81AB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Kotlin?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0A520C-7947-094A-81DA-E71851EC05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So, how do I learn?</a:t>
            </a:r>
          </a:p>
          <a:p>
            <a:pPr lvl="1"/>
            <a:r>
              <a:rPr lang="en-US" sz="2800" dirty="0"/>
              <a:t>Documentation</a:t>
            </a:r>
          </a:p>
          <a:p>
            <a:pPr lvl="2"/>
            <a:r>
              <a:rPr lang="en-US" sz="2400" dirty="0">
                <a:hlinkClick r:id="rId2"/>
              </a:rPr>
              <a:t>https://kotlinlang.org/docs/reference/</a:t>
            </a:r>
            <a:endParaRPr lang="en-US" sz="2400" dirty="0"/>
          </a:p>
          <a:p>
            <a:pPr lvl="1"/>
            <a:r>
              <a:rPr lang="en-US" sz="2800" dirty="0"/>
              <a:t>Kotlin </a:t>
            </a:r>
            <a:r>
              <a:rPr lang="en-US" sz="2800" dirty="0" err="1"/>
              <a:t>Koans</a:t>
            </a:r>
            <a:endParaRPr lang="en-US" sz="2800" dirty="0"/>
          </a:p>
          <a:p>
            <a:pPr lvl="2"/>
            <a:r>
              <a:rPr lang="en-US" sz="2400" dirty="0"/>
              <a:t>Completely online, no local tools necessary</a:t>
            </a:r>
          </a:p>
          <a:p>
            <a:pPr lvl="2"/>
            <a:r>
              <a:rPr lang="en-US" sz="2400" dirty="0">
                <a:hlinkClick r:id="rId3"/>
              </a:rPr>
              <a:t>https://try.kotlinlang.org/</a:t>
            </a:r>
            <a:endParaRPr lang="en-US" sz="2400" dirty="0"/>
          </a:p>
          <a:p>
            <a:pPr lvl="1"/>
            <a:r>
              <a:rPr lang="en-US" sz="2400" dirty="0"/>
              <a:t>Pick a project or challenge and implement it in Kotlin</a:t>
            </a:r>
          </a:p>
          <a:p>
            <a:pPr lvl="2"/>
            <a:r>
              <a:rPr lang="en-US" sz="2400" dirty="0"/>
              <a:t>Advent of Code - </a:t>
            </a:r>
            <a:r>
              <a:rPr lang="en-US" sz="2400" dirty="0">
                <a:hlinkClick r:id="rId4"/>
              </a:rPr>
              <a:t>http://adventofcode.com</a:t>
            </a:r>
            <a:endParaRPr lang="en-US" sz="2400" dirty="0"/>
          </a:p>
          <a:p>
            <a:pPr lvl="2"/>
            <a:endParaRPr lang="en-US" sz="2400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F818F2C-DC28-2C43-8A57-2A93E81986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C1A180-A63F-894D-BFDE-F41B17911DFA}" type="datetime1">
              <a:rPr lang="en-US" smtClean="0"/>
              <a:t>10/4/18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DC92548-A9A1-7B47-9F54-007D48402F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Dogs and Cats, Living Together: Kotlin, Spring Boot and REST on Azure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51BC04C-54BC-8C4E-BA36-224539320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A3616-062B-2C4E-9D58-237C3D7BFC26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73304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58EE93-925C-CA4D-99E3-57875D5C4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Spring Boot?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2D1A56-A492-D74C-9BB5-9DC0DF88AE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Opinionated view of building Spring apps</a:t>
            </a:r>
          </a:p>
          <a:p>
            <a:r>
              <a:rPr lang="en-US" sz="2800" dirty="0"/>
              <a:t>Favors convention over configuration</a:t>
            </a:r>
          </a:p>
          <a:p>
            <a:r>
              <a:rPr lang="en-US" sz="2800" dirty="0"/>
              <a:t>Embedded Tomcat or easy deployment to existing Tomcat</a:t>
            </a:r>
          </a:p>
          <a:p>
            <a:r>
              <a:rPr lang="en-US" sz="2800" dirty="0"/>
              <a:t>Attributes means no more XML(!!!!)</a:t>
            </a:r>
          </a:p>
          <a:p>
            <a:r>
              <a:rPr lang="en-US" sz="2800" dirty="0"/>
              <a:t>Get up and running quickly</a:t>
            </a:r>
          </a:p>
          <a:p>
            <a:pPr lvl="1"/>
            <a:r>
              <a:rPr lang="en-US" sz="2400" dirty="0"/>
              <a:t>Spring Initializer - </a:t>
            </a:r>
            <a:r>
              <a:rPr lang="en-US" sz="2400" dirty="0">
                <a:hlinkClick r:id="rId3"/>
              </a:rPr>
              <a:t>https://start.spring.io</a:t>
            </a:r>
            <a:endParaRPr lang="en-US" sz="2400" dirty="0"/>
          </a:p>
          <a:p>
            <a:pPr lvl="1"/>
            <a:r>
              <a:rPr lang="en-US" sz="2400" dirty="0"/>
              <a:t>Demo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E6CC0CC-E5C0-F440-A063-C718F27D50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CE0C4-5AE0-7245-84DB-B0A0E1F9C1BC}" type="datetime1">
              <a:rPr lang="en-US" smtClean="0"/>
              <a:t>10/4/18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CD2949F-3168-6D46-ADBF-9BEC952943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Dogs and Cats, Living Together: Kotlin, Spring Boot and REST on Azure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83B063B-94D7-FC45-AC3B-874280E54E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A3616-062B-2C4E-9D58-237C3D7BFC26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00805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E0FA92-D218-794C-A9AD-6726A9998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Brief </a:t>
            </a:r>
            <a:r>
              <a:rPr lang="en-US" dirty="0" err="1"/>
              <a:t>RESTpite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D7A10F-494F-1245-ADA1-E47F9A2EAC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The </a:t>
            </a:r>
            <a:r>
              <a:rPr lang="en-US" sz="2000" i="1" dirty="0"/>
              <a:t>“lingua franca” </a:t>
            </a:r>
            <a:r>
              <a:rPr lang="en-US" sz="2000" dirty="0"/>
              <a:t>for web integration</a:t>
            </a:r>
          </a:p>
          <a:p>
            <a:r>
              <a:rPr lang="en-US" sz="2000" dirty="0"/>
              <a:t>For those not familiar…</a:t>
            </a:r>
          </a:p>
          <a:p>
            <a:pPr lvl="1"/>
            <a:r>
              <a:rPr lang="en-US" sz="1800" dirty="0"/>
              <a:t>JSON based</a:t>
            </a:r>
          </a:p>
          <a:p>
            <a:pPr lvl="1"/>
            <a:r>
              <a:rPr lang="en-US" sz="1800" dirty="0"/>
              <a:t>Stateless</a:t>
            </a:r>
          </a:p>
          <a:p>
            <a:pPr lvl="1"/>
            <a:r>
              <a:rPr lang="en-US" sz="1800" dirty="0"/>
              <a:t>Ubiquitous support on front end and back end</a:t>
            </a:r>
          </a:p>
          <a:p>
            <a:pPr lvl="1"/>
            <a:r>
              <a:rPr lang="en-US" sz="1800" dirty="0"/>
              <a:t>The basics</a:t>
            </a:r>
          </a:p>
          <a:p>
            <a:pPr marL="274320" lvl="1" indent="0">
              <a:buNone/>
            </a:pPr>
            <a:endParaRPr lang="en-US" sz="1800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F32C494-62B8-D944-AD84-97AA51299E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2898756"/>
              </p:ext>
            </p:extLst>
          </p:nvPr>
        </p:nvGraphicFramePr>
        <p:xfrm>
          <a:off x="2030127" y="4001294"/>
          <a:ext cx="8125884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2942">
                  <a:extLst>
                    <a:ext uri="{9D8B030D-6E8A-4147-A177-3AD203B41FA5}">
                      <a16:colId xmlns:a16="http://schemas.microsoft.com/office/drawing/2014/main" val="710605453"/>
                    </a:ext>
                  </a:extLst>
                </a:gridCol>
                <a:gridCol w="4062942">
                  <a:extLst>
                    <a:ext uri="{9D8B030D-6E8A-4147-A177-3AD203B41FA5}">
                      <a16:colId xmlns:a16="http://schemas.microsoft.com/office/drawing/2014/main" val="42370367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HTTP Verb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CRUD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33093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Create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12304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37224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Update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07447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DELETE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Delete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5969925"/>
                  </a:ext>
                </a:extLst>
              </a:tr>
            </a:tbl>
          </a:graphicData>
        </a:graphic>
      </p:graphicFrame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616459A7-2F51-EE49-AD73-82F781D30A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8F223-CF29-6E4A-8DF2-7746DEB5BAFA}" type="datetime1">
              <a:rPr lang="en-US" smtClean="0"/>
              <a:t>10/4/18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6E89B32-6FF2-C04C-9EDB-5633C4D96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Dogs and Cats, Living Together: Kotlin, Spring Boot and REST on Azure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F275492-C84C-854D-AC51-9425367E41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A3616-062B-2C4E-9D58-237C3D7BFC26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40154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1263</TotalTime>
  <Words>1055</Words>
  <Application>Microsoft Macintosh PowerPoint</Application>
  <PresentationFormat>Custom</PresentationFormat>
  <Paragraphs>180</Paragraphs>
  <Slides>15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Calibri</vt:lpstr>
      <vt:lpstr>Calibri Light</vt:lpstr>
      <vt:lpstr>Century Gothic</vt:lpstr>
      <vt:lpstr>Tahoma</vt:lpstr>
      <vt:lpstr>Office Theme</vt:lpstr>
      <vt:lpstr>Dogs and Cats, Living Together: Kotlin, Spring Boot and REST on Azure</vt:lpstr>
      <vt:lpstr>Agenda</vt:lpstr>
      <vt:lpstr>Before We Get Started…</vt:lpstr>
      <vt:lpstr>Introduction (me)</vt:lpstr>
      <vt:lpstr>Dogs and Cats…Mass Hysteria!</vt:lpstr>
      <vt:lpstr>Why Kotlin?</vt:lpstr>
      <vt:lpstr>Why Kotlin?</vt:lpstr>
      <vt:lpstr>Why Spring Boot?</vt:lpstr>
      <vt:lpstr>A Brief RESTpite</vt:lpstr>
      <vt:lpstr>Azure, really?</vt:lpstr>
      <vt:lpstr>So, how do we do this?</vt:lpstr>
      <vt:lpstr>So, how do we do this?</vt:lpstr>
      <vt:lpstr>So, how do we do this?</vt:lpstr>
      <vt:lpstr>Links</vt:lpstr>
      <vt:lpstr>Questions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Dogs and Cats, Living Together: Kotlin, Spring Boot and REST on Azure</dc:title>
  <dc:creator>KEITH WEDINGER</dc:creator>
  <cp:lastModifiedBy>KEITH WEDINGER</cp:lastModifiedBy>
  <cp:revision>85</cp:revision>
  <dcterms:created xsi:type="dcterms:W3CDTF">2018-04-04T18:30:07Z</dcterms:created>
  <dcterms:modified xsi:type="dcterms:W3CDTF">2018-10-04T21:02:49Z</dcterms:modified>
</cp:coreProperties>
</file>